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257" r:id="rId4"/>
    <p:sldId id="258" r:id="rId5"/>
    <p:sldId id="259" r:id="rId6"/>
    <p:sldId id="278" r:id="rId7"/>
    <p:sldId id="270" r:id="rId8"/>
    <p:sldId id="271" r:id="rId9"/>
    <p:sldId id="281" r:id="rId10"/>
    <p:sldId id="272" r:id="rId11"/>
    <p:sldId id="273" r:id="rId12"/>
    <p:sldId id="277" r:id="rId13"/>
    <p:sldId id="274" r:id="rId14"/>
    <p:sldId id="275" r:id="rId15"/>
    <p:sldId id="276" r:id="rId16"/>
    <p:sldId id="280" r:id="rId17"/>
    <p:sldId id="284" r:id="rId18"/>
    <p:sldId id="285" r:id="rId19"/>
    <p:sldId id="286" r:id="rId20"/>
    <p:sldId id="287" r:id="rId21"/>
    <p:sldId id="288" r:id="rId22"/>
    <p:sldId id="279" r:id="rId23"/>
    <p:sldId id="262" r:id="rId24"/>
    <p:sldId id="289" r:id="rId25"/>
    <p:sldId id="264" r:id="rId26"/>
    <p:sldId id="269" r:id="rId27"/>
    <p:sldId id="268" r:id="rId28"/>
    <p:sldId id="283" r:id="rId29"/>
    <p:sldId id="291" r:id="rId30"/>
    <p:sldId id="282" r:id="rId31"/>
    <p:sldId id="290" r:id="rId32"/>
    <p:sldId id="26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E3BDC-ED85-F743-83E2-0CF36D0297AC}" type="datetimeFigureOut">
              <a:rPr lang="en-US" smtClean="0"/>
              <a:t>3/1/15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300B-5A88-F24F-B022-53109DF81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Emission:</a:t>
            </a:r>
            <a:r>
              <a:rPr lang="en-US" baseline="0" dirty="0" smtClean="0"/>
              <a:t> Options for the emitter object (size, emitter look, particle look in viewport)</a:t>
            </a:r>
          </a:p>
          <a:p>
            <a:r>
              <a:rPr lang="en-US" baseline="0" dirty="0" smtClean="0"/>
              <a:t>System Management: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3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Emit start/stop</a:t>
            </a:r>
            <a:r>
              <a:rPr lang="en-US" baseline="0" dirty="0" smtClean="0"/>
              <a:t>: Frame # for start and end of flow</a:t>
            </a:r>
          </a:p>
          <a:p>
            <a:r>
              <a:rPr lang="en-US" baseline="0" dirty="0" smtClean="0"/>
              <a:t>Amount: Number of particles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8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change the initial placement</a:t>
            </a:r>
            <a:r>
              <a:rPr lang="en-US" baseline="0" dirty="0" smtClean="0"/>
              <a:t> of particles on </a:t>
            </a:r>
            <a:r>
              <a:rPr lang="en-US" baseline="0" smtClean="0"/>
              <a:t>the emitter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6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 the changing of the speed of the particles</a:t>
            </a:r>
          </a:p>
          <a:p>
            <a:r>
              <a:rPr lang="en-US" dirty="0" smtClean="0"/>
              <a:t>Direction changes the direction of the flow</a:t>
            </a:r>
          </a:p>
          <a:p>
            <a:r>
              <a:rPr lang="en-US" dirty="0" smtClean="0"/>
              <a:t>Divergence defines how wide the spread is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8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change the axis for the flow and spread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3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Allows each particles shapes to be changed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5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displayed in the viewport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71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drag</a:t>
            </a:r>
            <a:r>
              <a:rPr lang="en-US" baseline="0" dirty="0" smtClean="0"/>
              <a:t> the other options to the event panel to add more features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Description of each feature is available in bottom right of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7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4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8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0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57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0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6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akeitcg.com/3ds-max-smoke-effect/1786/" TargetMode="External"/><Relationship Id="rId4" Type="http://schemas.openxmlformats.org/officeDocument/2006/relationships/hyperlink" Target="https://www.youtube.com/watch?v=dx4Tjj30kjk" TargetMode="External"/><Relationship Id="rId5" Type="http://schemas.openxmlformats.org/officeDocument/2006/relationships/hyperlink" Target="http://knowledge.autodesk.com/" TargetMode="External"/><Relationship Id="rId6" Type="http://schemas.openxmlformats.org/officeDocument/2006/relationships/hyperlink" Target="http://3dmax-tutorials.com/Super_Spray.html" TargetMode="External"/><Relationship Id="rId7" Type="http://schemas.openxmlformats.org/officeDocument/2006/relationships/hyperlink" Target="http://3dmax-tutorials.com/Spray.html" TargetMode="External"/><Relationship Id="rId8" Type="http://schemas.openxmlformats.org/officeDocument/2006/relationships/hyperlink" Target="https://www.youtube.com/watch?v=tYLQ3snrV_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rbluesummers.com/738/3d-tutorials/introduction-to-3dsmax-particl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Special Effects Presentation</a:t>
            </a:r>
            <a:br>
              <a:rPr lang="en-US" dirty="0" smtClean="0"/>
            </a:br>
            <a:r>
              <a:rPr lang="en-US" dirty="0" smtClean="0"/>
              <a:t>Particle Systems: Smoke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LORT</a:t>
            </a:r>
          </a:p>
          <a:p>
            <a:r>
              <a:rPr lang="en-US" dirty="0" smtClean="0"/>
              <a:t>March 4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1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Birth</a:t>
            </a:r>
            <a:endParaRPr lang="en-US" dirty="0"/>
          </a:p>
        </p:txBody>
      </p:sp>
      <p:pic>
        <p:nvPicPr>
          <p:cNvPr id="8" name="image07.png"/>
          <p:cNvPicPr>
            <a:picLocks noGrp="1"/>
          </p:cNvPicPr>
          <p:nvPr>
            <p:ph idx="1"/>
          </p:nvPr>
        </p:nvPicPr>
        <p:blipFill>
          <a:blip r:embed="rId3"/>
          <a:srcRect l="-23275" r="-23275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3189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Position Icon</a:t>
            </a:r>
            <a:endParaRPr lang="en-US" dirty="0"/>
          </a:p>
        </p:txBody>
      </p:sp>
      <p:pic>
        <p:nvPicPr>
          <p:cNvPr id="4" name="image13.png"/>
          <p:cNvPicPr>
            <a:picLocks noGrp="1"/>
          </p:cNvPicPr>
          <p:nvPr>
            <p:ph idx="1"/>
          </p:nvPr>
        </p:nvPicPr>
        <p:blipFill>
          <a:blip r:embed="rId3"/>
          <a:srcRect l="-23275" r="-23275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9531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Speed</a:t>
            </a:r>
            <a:endParaRPr lang="en-US" dirty="0"/>
          </a:p>
        </p:txBody>
      </p:sp>
      <p:pic>
        <p:nvPicPr>
          <p:cNvPr id="4" name="image01.png"/>
          <p:cNvPicPr>
            <a:picLocks noGrp="1"/>
          </p:cNvPicPr>
          <p:nvPr>
            <p:ph idx="1"/>
          </p:nvPr>
        </p:nvPicPr>
        <p:blipFill>
          <a:blip r:embed="rId3"/>
          <a:srcRect l="-23978" r="-23978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9407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Rotation</a:t>
            </a:r>
            <a:endParaRPr lang="en-US" dirty="0"/>
          </a:p>
        </p:txBody>
      </p:sp>
      <p:pic>
        <p:nvPicPr>
          <p:cNvPr id="4" name="image06.png"/>
          <p:cNvPicPr>
            <a:picLocks noGrp="1"/>
          </p:cNvPicPr>
          <p:nvPr>
            <p:ph idx="1"/>
          </p:nvPr>
        </p:nvPicPr>
        <p:blipFill>
          <a:blip r:embed="rId3"/>
          <a:srcRect l="-23710" r="-23710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3849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Shape</a:t>
            </a:r>
            <a:endParaRPr lang="en-US" dirty="0"/>
          </a:p>
        </p:txBody>
      </p:sp>
      <p:pic>
        <p:nvPicPr>
          <p:cNvPr id="4" name="image12.png"/>
          <p:cNvPicPr>
            <a:picLocks noGrp="1"/>
          </p:cNvPicPr>
          <p:nvPr>
            <p:ph idx="1"/>
          </p:nvPr>
        </p:nvPicPr>
        <p:blipFill>
          <a:blip r:embed="rId3"/>
          <a:srcRect l="-23784" r="-23784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59696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Display</a:t>
            </a:r>
            <a:endParaRPr lang="en-US" dirty="0"/>
          </a:p>
        </p:txBody>
      </p:sp>
      <p:pic>
        <p:nvPicPr>
          <p:cNvPr id="4" name="image01.png"/>
          <p:cNvPicPr>
            <a:picLocks noGrp="1"/>
          </p:cNvPicPr>
          <p:nvPr>
            <p:ph idx="1"/>
          </p:nvPr>
        </p:nvPicPr>
        <p:blipFill>
          <a:blip r:embed="rId3"/>
          <a:srcRect l="-23784" r="-23784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1891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Other Events</a:t>
            </a:r>
            <a:endParaRPr lang="en-US" dirty="0"/>
          </a:p>
        </p:txBody>
      </p:sp>
      <p:pic>
        <p:nvPicPr>
          <p:cNvPr id="5" name="image05.png"/>
          <p:cNvPicPr>
            <a:picLocks noGrp="1"/>
          </p:cNvPicPr>
          <p:nvPr>
            <p:ph idx="1"/>
          </p:nvPr>
        </p:nvPicPr>
        <p:blipFill>
          <a:blip r:embed="rId3"/>
          <a:srcRect l="-34863" r="-34863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7496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PFlow</a:t>
            </a:r>
            <a:r>
              <a:rPr lang="en-US" dirty="0" smtClean="0"/>
              <a:t>: Add Shape Facing</a:t>
            </a:r>
            <a:endParaRPr lang="en-US" dirty="0"/>
          </a:p>
        </p:txBody>
      </p:sp>
      <p:pic>
        <p:nvPicPr>
          <p:cNvPr id="4" name="image12.png"/>
          <p:cNvPicPr>
            <a:picLocks noGrp="1"/>
          </p:cNvPicPr>
          <p:nvPr>
            <p:ph idx="1"/>
          </p:nvPr>
        </p:nvPicPr>
        <p:blipFill>
          <a:blip r:embed="rId2"/>
          <a:srcRect l="-35540" r="-35540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61187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PFlow</a:t>
            </a:r>
            <a:r>
              <a:rPr lang="en-US" dirty="0" smtClean="0"/>
              <a:t>: </a:t>
            </a:r>
            <a:r>
              <a:rPr lang="en-US" dirty="0"/>
              <a:t>Shape Facing</a:t>
            </a:r>
          </a:p>
        </p:txBody>
      </p:sp>
      <p:pic>
        <p:nvPicPr>
          <p:cNvPr id="5" name="image05.png"/>
          <p:cNvPicPr>
            <a:picLocks noGrp="1"/>
          </p:cNvPicPr>
          <p:nvPr>
            <p:ph idx="1"/>
          </p:nvPr>
        </p:nvPicPr>
        <p:blipFill>
          <a:blip r:embed="rId2"/>
          <a:srcRect l="-11223" r="-11223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4797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Make Smoke Material</a:t>
            </a:r>
            <a:endParaRPr lang="en-US" dirty="0"/>
          </a:p>
        </p:txBody>
      </p:sp>
      <p:pic>
        <p:nvPicPr>
          <p:cNvPr id="4" name="image15.png"/>
          <p:cNvPicPr>
            <a:picLocks noGrp="1"/>
          </p:cNvPicPr>
          <p:nvPr>
            <p:ph idx="1"/>
          </p:nvPr>
        </p:nvPicPr>
        <p:blipFill>
          <a:blip r:embed="rId2"/>
          <a:srcRect l="-6822" r="-6822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7154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Allocation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5739"/>
              </p:ext>
            </p:extLst>
          </p:nvPr>
        </p:nvGraphicFramePr>
        <p:xfrm>
          <a:off x="457200" y="1584520"/>
          <a:ext cx="8229600" cy="454384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20378"/>
                <a:gridCol w="7009222"/>
              </a:tblGrid>
              <a:tr h="757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smtClean="0"/>
                        <a:t>                    Task</a:t>
                      </a:r>
                      <a:endParaRPr lang="en-US" sz="40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Sam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dirty="0" smtClean="0"/>
                        <a:t>Research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baseline="0" dirty="0" err="1" smtClean="0"/>
                        <a:t>PArray</a:t>
                      </a:r>
                      <a:endParaRPr lang="en-US" sz="23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Gary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Research Super </a:t>
                      </a:r>
                      <a:r>
                        <a:rPr lang="en-US" sz="2300" dirty="0" smtClean="0"/>
                        <a:t>Spray, PFlow</a:t>
                      </a:r>
                      <a:r>
                        <a:rPr lang="en-US" sz="2300" baseline="0" dirty="0" smtClean="0"/>
                        <a:t> Super Spray comparison</a:t>
                      </a:r>
                      <a:endParaRPr lang="en-US" sz="23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Justin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Research</a:t>
                      </a:r>
                      <a:r>
                        <a:rPr lang="en-US" sz="2300" baseline="0" dirty="0" smtClean="0"/>
                        <a:t> forces affecting particle systems (</a:t>
                      </a:r>
                      <a:r>
                        <a:rPr lang="en-US" sz="2300" baseline="0" dirty="0" err="1" smtClean="0"/>
                        <a:t>eg</a:t>
                      </a:r>
                      <a:r>
                        <a:rPr lang="en-US" sz="2300" baseline="0" dirty="0" smtClean="0"/>
                        <a:t>. wind)</a:t>
                      </a:r>
                      <a:endParaRPr lang="en-US" sz="23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Sasha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Research Particle Flow (PFlow)</a:t>
                      </a:r>
                      <a:endParaRPr lang="en-US" sz="23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All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Create presentation</a:t>
                      </a:r>
                      <a:endParaRPr lang="en-US" sz="23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262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PFlow</a:t>
            </a:r>
            <a:r>
              <a:rPr lang="en-US" dirty="0" smtClean="0"/>
              <a:t>: Add Material</a:t>
            </a:r>
            <a:endParaRPr lang="en-US" dirty="0"/>
          </a:p>
        </p:txBody>
      </p:sp>
      <p:pic>
        <p:nvPicPr>
          <p:cNvPr id="4" name="image09.png"/>
          <p:cNvPicPr>
            <a:picLocks noGrp="1"/>
          </p:cNvPicPr>
          <p:nvPr>
            <p:ph idx="1"/>
          </p:nvPr>
        </p:nvPicPr>
        <p:blipFill>
          <a:blip r:embed="rId2"/>
          <a:srcRect l="-11524" r="-11524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958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Add Material</a:t>
            </a:r>
            <a:endParaRPr lang="en-US" dirty="0"/>
          </a:p>
        </p:txBody>
      </p:sp>
      <p:pic>
        <p:nvPicPr>
          <p:cNvPr id="4" name="image08.png"/>
          <p:cNvPicPr>
            <a:picLocks noGrp="1"/>
          </p:cNvPicPr>
          <p:nvPr>
            <p:ph idx="1"/>
          </p:nvPr>
        </p:nvPicPr>
        <p:blipFill>
          <a:blip r:embed="rId2"/>
          <a:srcRect l="-6822" r="-6822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9074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Final Product</a:t>
            </a:r>
            <a:endParaRPr lang="en-US" dirty="0"/>
          </a:p>
        </p:txBody>
      </p:sp>
      <p:pic>
        <p:nvPicPr>
          <p:cNvPr id="4" name="pflowexampl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426661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Spray: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special effects</a:t>
            </a:r>
            <a:r>
              <a:rPr lang="en-US" dirty="0" smtClean="0"/>
              <a:t>, but </a:t>
            </a:r>
            <a:r>
              <a:rPr lang="en-US" dirty="0"/>
              <a:t>don't want to manage a billion polygons yourself, use particle system!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Spray vs. PFlow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Super Spray</a:t>
            </a:r>
          </a:p>
          <a:p>
            <a:pPr lvl="1"/>
            <a:r>
              <a:rPr lang="en-US" dirty="0"/>
              <a:t>Easier to learn, but has less </a:t>
            </a:r>
            <a:r>
              <a:rPr lang="en-US" dirty="0" smtClean="0"/>
              <a:t>customization</a:t>
            </a:r>
          </a:p>
          <a:p>
            <a:pPr lvl="1"/>
            <a:r>
              <a:rPr lang="en-US" dirty="0" smtClean="0"/>
              <a:t>Quite </a:t>
            </a:r>
            <a:r>
              <a:rPr lang="en-US" dirty="0"/>
              <a:t>easy to change the orientation and </a:t>
            </a:r>
            <a:r>
              <a:rPr lang="en-US" dirty="0" smtClean="0"/>
              <a:t>spread</a:t>
            </a:r>
          </a:p>
          <a:p>
            <a:r>
              <a:rPr lang="en-US" dirty="0" smtClean="0"/>
              <a:t>PFlow</a:t>
            </a:r>
            <a:endParaRPr lang="en-US" dirty="0"/>
          </a:p>
          <a:p>
            <a:pPr lvl="1"/>
            <a:r>
              <a:rPr lang="en-US" dirty="0"/>
              <a:t>Can simulate effects such as gravity, force on the </a:t>
            </a:r>
            <a:r>
              <a:rPr lang="en-US" dirty="0" smtClean="0"/>
              <a:t>particles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change the speed, and create collisions with other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time it takes for the smoke to </a:t>
            </a:r>
            <a:r>
              <a:rPr lang="en-US" dirty="0" smtClean="0"/>
              <a:t>dissipate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contains the options that super spray utilizes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3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Spray vs. Spray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 Spray</a:t>
            </a:r>
          </a:p>
          <a:p>
            <a:pPr lvl="1"/>
            <a:r>
              <a:rPr lang="en-US" dirty="0" smtClean="0"/>
              <a:t>More features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arder to learn</a:t>
            </a:r>
          </a:p>
          <a:p>
            <a:pPr lvl="1"/>
            <a:r>
              <a:rPr lang="en-US" dirty="0" smtClean="0"/>
              <a:t>More powerful</a:t>
            </a:r>
            <a:endParaRPr lang="en-US" dirty="0"/>
          </a:p>
          <a:p>
            <a:r>
              <a:rPr lang="en-US" dirty="0" smtClean="0"/>
              <a:t>Spray</a:t>
            </a:r>
          </a:p>
          <a:p>
            <a:pPr lvl="1"/>
            <a:r>
              <a:rPr lang="en-US" dirty="0" smtClean="0"/>
              <a:t>Less features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asier to learn</a:t>
            </a:r>
          </a:p>
          <a:p>
            <a:pPr lvl="1"/>
            <a:r>
              <a:rPr lang="en-US" dirty="0" smtClean="0"/>
              <a:t>Lighter weight</a:t>
            </a:r>
          </a:p>
        </p:txBody>
      </p:sp>
    </p:spTree>
    <p:extLst>
      <p:ext uri="{BB962C8B-B14F-4D97-AF65-F5344CB8AC3E}">
        <p14:creationId xmlns:p14="http://schemas.microsoft.com/office/powerpoint/2010/main" val="3310969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Spray 				Super Spray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4553" r="-134553"/>
          <a:stretch>
            <a:fillRect/>
          </a:stretch>
        </p:blipFill>
        <p:spPr>
          <a:xfrm>
            <a:off x="1685476" y="1417638"/>
            <a:ext cx="8831831" cy="485716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13" y="1417638"/>
            <a:ext cx="1826717" cy="48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2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 Spray with Forces: Damping</a:t>
            </a:r>
            <a:endParaRPr lang="en-US" dirty="0"/>
          </a:p>
        </p:txBody>
      </p:sp>
      <p:pic>
        <p:nvPicPr>
          <p:cNvPr id="4" name="tire_effects_0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62910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Spray with Forces: Damping</a:t>
            </a:r>
            <a:endParaRPr lang="en-US" dirty="0"/>
          </a:p>
        </p:txBody>
      </p:sp>
      <p:pic>
        <p:nvPicPr>
          <p:cNvPr id="4" name="tire_effect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32985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Spray with </a:t>
            </a:r>
            <a:r>
              <a:rPr lang="en-US" dirty="0" smtClean="0"/>
              <a:t>Forces: Wind</a:t>
            </a:r>
            <a:endParaRPr lang="en-US" dirty="0"/>
          </a:p>
        </p:txBody>
      </p:sp>
      <p:pic>
        <p:nvPicPr>
          <p:cNvPr id="4" name="wind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273347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one method for generating smoke special effects “better” than the others?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Objects to consider:</a:t>
            </a:r>
          </a:p>
          <a:p>
            <a:pPr lvl="2"/>
            <a:r>
              <a:rPr lang="en-US" dirty="0" smtClean="0"/>
              <a:t>Super Spray</a:t>
            </a:r>
          </a:p>
          <a:p>
            <a:pPr lvl="2"/>
            <a:r>
              <a:rPr lang="en-US" dirty="0" smtClean="0"/>
              <a:t>PF Source (PFlow)</a:t>
            </a:r>
          </a:p>
          <a:p>
            <a:pPr lvl="2"/>
            <a:r>
              <a:rPr lang="en-US" dirty="0" smtClean="0"/>
              <a:t>P Array (</a:t>
            </a:r>
            <a:r>
              <a:rPr lang="en-US" dirty="0" err="1" smtClean="0"/>
              <a:t>PBomb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37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Particle Bomb (</a:t>
            </a:r>
            <a:r>
              <a:rPr lang="en-US" dirty="0" err="1" smtClean="0"/>
              <a:t>PBomb</a:t>
            </a:r>
            <a:r>
              <a:rPr lang="en-US" dirty="0" smtClean="0"/>
              <a:t>) Explosion Example</a:t>
            </a:r>
            <a:endParaRPr lang="en-US" dirty="0"/>
          </a:p>
        </p:txBody>
      </p:sp>
      <p:pic>
        <p:nvPicPr>
          <p:cNvPr id="4" name="special_effects_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93936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of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/>
              <a:t>Don’t have to manually create each individual </a:t>
            </a:r>
            <a:r>
              <a:rPr lang="en-US" dirty="0" smtClean="0"/>
              <a:t>object</a:t>
            </a:r>
          </a:p>
          <a:p>
            <a:pPr lvl="1"/>
            <a:r>
              <a:rPr lang="en-US" dirty="0"/>
              <a:t>Really easy to change the flow, the orientation and the dispersion</a:t>
            </a:r>
            <a:endParaRPr lang="en-US" dirty="0" smtClean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akes </a:t>
            </a:r>
            <a:r>
              <a:rPr lang="en-US" dirty="0"/>
              <a:t>a long time to render all the objects </a:t>
            </a:r>
            <a:r>
              <a:rPr lang="en-US" dirty="0" smtClean="0"/>
              <a:t>created</a:t>
            </a:r>
          </a:p>
          <a:p>
            <a:pPr lvl="1"/>
            <a:r>
              <a:rPr lang="en-US" dirty="0" smtClean="0"/>
              <a:t>The 3 examples using Super Spray are 10 seconds long and took between 30-45 minutes each to render</a:t>
            </a:r>
          </a:p>
          <a:p>
            <a:pPr lvl="1"/>
            <a:r>
              <a:rPr lang="en-US" dirty="0" smtClean="0"/>
              <a:t>The example using </a:t>
            </a:r>
            <a:r>
              <a:rPr lang="en-US" dirty="0" err="1" smtClean="0"/>
              <a:t>Pflow</a:t>
            </a:r>
            <a:r>
              <a:rPr lang="en-US" dirty="0" smtClean="0"/>
              <a:t> is 1 second long and took 15 minutes to render</a:t>
            </a:r>
          </a:p>
        </p:txBody>
      </p:sp>
    </p:spTree>
    <p:extLst>
      <p:ext uri="{BB962C8B-B14F-4D97-AF65-F5344CB8AC3E}">
        <p14:creationId xmlns:p14="http://schemas.microsoft.com/office/powerpoint/2010/main" val="431450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hlinkClick r:id="rId2"/>
              </a:rPr>
              <a:t>http://www.mrbluesummers.com/738/3d-tutorials/introduction-to-3dsmax-particles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http://makeitcg.com/3ds-max-smoke-effect/1786/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https://www.youtube.com/watch?v=dx4Tjj30kjk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http://knowledge.autodesk.com/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http://3dmax-tutorials.com/Super_Spray.html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http://3dmax-tutorials.com/Spray.html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https://www.youtube.com/watch?v=tYLQ3snrV_8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9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That depends on what your requirements are!</a:t>
            </a:r>
          </a:p>
          <a:p>
            <a:endParaRPr lang="en-US" sz="3000" dirty="0"/>
          </a:p>
          <a:p>
            <a:r>
              <a:rPr lang="en-US" sz="3000" dirty="0" smtClean="0"/>
              <a:t>Less time to learn:</a:t>
            </a:r>
          </a:p>
          <a:p>
            <a:pPr lvl="1"/>
            <a:r>
              <a:rPr lang="en-US" dirty="0" smtClean="0"/>
              <a:t>Super Spray </a:t>
            </a:r>
          </a:p>
          <a:p>
            <a:r>
              <a:rPr lang="en-US" sz="3000" dirty="0" smtClean="0"/>
              <a:t>Customizability:</a:t>
            </a:r>
          </a:p>
          <a:p>
            <a:pPr lvl="1"/>
            <a:r>
              <a:rPr lang="en-US" dirty="0" smtClean="0"/>
              <a:t>PFlow</a:t>
            </a:r>
            <a:endParaRPr lang="en-US" b="1" dirty="0" smtClean="0"/>
          </a:p>
          <a:p>
            <a:r>
              <a:rPr lang="en-US" sz="3000" dirty="0" smtClean="0"/>
              <a:t>Explosion effects:</a:t>
            </a:r>
          </a:p>
          <a:p>
            <a:pPr lvl="1"/>
            <a:r>
              <a:rPr lang="en-US" dirty="0" err="1" smtClean="0"/>
              <a:t>PBomb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744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PFlow, also known as Particle </a:t>
            </a:r>
            <a:r>
              <a:rPr lang="en-US" dirty="0"/>
              <a:t>F</a:t>
            </a:r>
            <a:r>
              <a:rPr lang="en-US" dirty="0" smtClean="0"/>
              <a:t>low. Use Particle Flow Source (PF Source) object.</a:t>
            </a:r>
            <a:endParaRPr lang="en-US" dirty="0"/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Lots of customizable features</a:t>
            </a:r>
            <a:endParaRPr lang="en-US" dirty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Many features makes it more complicated to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3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Create PF Source Object</a:t>
            </a:r>
            <a:endParaRPr lang="en-US" dirty="0"/>
          </a:p>
        </p:txBody>
      </p:sp>
      <p:pic>
        <p:nvPicPr>
          <p:cNvPr id="4" name="image01.png"/>
          <p:cNvPicPr>
            <a:picLocks noGrp="1"/>
          </p:cNvPicPr>
          <p:nvPr>
            <p:ph idx="1"/>
          </p:nvPr>
        </p:nvPicPr>
        <p:blipFill>
          <a:blip r:embed="rId2"/>
          <a:srcRect l="-6822" r="-6822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0194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Open Particle View</a:t>
            </a:r>
            <a:endParaRPr lang="en-US" dirty="0"/>
          </a:p>
        </p:txBody>
      </p:sp>
      <p:pic>
        <p:nvPicPr>
          <p:cNvPr id="4" name="image09.png"/>
          <p:cNvPicPr>
            <a:picLocks noGrp="1"/>
          </p:cNvPicPr>
          <p:nvPr>
            <p:ph idx="1"/>
          </p:nvPr>
        </p:nvPicPr>
        <p:blipFill>
          <a:blip r:embed="rId2"/>
          <a:srcRect l="-6822" r="-6822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8570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Particle View </a:t>
            </a:r>
            <a:endParaRPr lang="en-US" dirty="0"/>
          </a:p>
        </p:txBody>
      </p:sp>
      <p:pic>
        <p:nvPicPr>
          <p:cNvPr id="4" name="image11.png"/>
          <p:cNvPicPr>
            <a:picLocks noGrp="1"/>
          </p:cNvPicPr>
          <p:nvPr>
            <p:ph idx="1"/>
          </p:nvPr>
        </p:nvPicPr>
        <p:blipFill>
          <a:blip r:embed="rId2"/>
          <a:srcRect l="-6822" r="-6822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3020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Pflow</a:t>
            </a:r>
            <a:r>
              <a:rPr lang="en-US" dirty="0" smtClean="0"/>
              <a:t>: Sidebar</a:t>
            </a:r>
            <a:endParaRPr lang="en-US" dirty="0"/>
          </a:p>
        </p:txBody>
      </p:sp>
      <p:pic>
        <p:nvPicPr>
          <p:cNvPr id="5" name="image03.png"/>
          <p:cNvPicPr>
            <a:picLocks noGrp="1"/>
          </p:cNvPicPr>
          <p:nvPr>
            <p:ph idx="1"/>
          </p:nvPr>
        </p:nvPicPr>
        <p:blipFill>
          <a:blip r:embed="rId3"/>
          <a:srcRect l="-32423" r="-32423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2971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618</Words>
  <Application>Microsoft Macintosh PowerPoint</Application>
  <PresentationFormat>On-screen Show (4:3)</PresentationFormat>
  <Paragraphs>124</Paragraphs>
  <Slides>32</Slides>
  <Notes>8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Special Effects Presentation Particle Systems: Smoke</vt:lpstr>
      <vt:lpstr>Task Allocation</vt:lpstr>
      <vt:lpstr>Question</vt:lpstr>
      <vt:lpstr>Answer</vt:lpstr>
      <vt:lpstr>PFlow: Introduction</vt:lpstr>
      <vt:lpstr>PFlow: Create PF Source Object</vt:lpstr>
      <vt:lpstr>PFlow: Open Particle View</vt:lpstr>
      <vt:lpstr>PFlow: Particle View </vt:lpstr>
      <vt:lpstr>Pflow: Sidebar</vt:lpstr>
      <vt:lpstr>PFlow: Birth</vt:lpstr>
      <vt:lpstr>PFlow: Position Icon</vt:lpstr>
      <vt:lpstr>PFlow: Speed</vt:lpstr>
      <vt:lpstr>PFlow: Rotation</vt:lpstr>
      <vt:lpstr>PFlow: Shape</vt:lpstr>
      <vt:lpstr>PFlow: Display</vt:lpstr>
      <vt:lpstr>PFlow: Other Events</vt:lpstr>
      <vt:lpstr>PFlow: Add Shape Facing</vt:lpstr>
      <vt:lpstr>PFlow: Shape Facing</vt:lpstr>
      <vt:lpstr>PFlow: Make Smoke Material</vt:lpstr>
      <vt:lpstr>PFlow: Add Material</vt:lpstr>
      <vt:lpstr>PFlow: Add Material</vt:lpstr>
      <vt:lpstr>PFlow: Final Product</vt:lpstr>
      <vt:lpstr>Super Spray: Introduction</vt:lpstr>
      <vt:lpstr>Super Spray vs. PFlow</vt:lpstr>
      <vt:lpstr>Super Spray vs. Spray</vt:lpstr>
      <vt:lpstr>Spray     Super Spray</vt:lpstr>
      <vt:lpstr>Super Spray with Forces: Damping</vt:lpstr>
      <vt:lpstr>Super Spray with Forces: Damping</vt:lpstr>
      <vt:lpstr>Super Spray with Forces: Wind</vt:lpstr>
      <vt:lpstr>Particle Bomb (PBomb) Explosion Example</vt:lpstr>
      <vt:lpstr>Pros and Cons of Particles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Sasha</dc:creator>
  <cp:lastModifiedBy>Sasha</cp:lastModifiedBy>
  <cp:revision>78</cp:revision>
  <dcterms:created xsi:type="dcterms:W3CDTF">2015-03-01T18:06:12Z</dcterms:created>
  <dcterms:modified xsi:type="dcterms:W3CDTF">2015-03-02T00:29:52Z</dcterms:modified>
</cp:coreProperties>
</file>